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571635"/>
          </a:xfrm>
        </p:spPr>
        <p:txBody>
          <a:bodyPr>
            <a:normAutofit/>
          </a:bodyPr>
          <a:lstStyle/>
          <a:p>
            <a:r>
              <a:rPr lang="ru-RU" b="0" dirty="0" smtClean="0"/>
              <a:t>Ребенок имеет право на жизнь без насилия</a:t>
            </a:r>
            <a:endParaRPr lang="ru-RU" b="0" dirty="0"/>
          </a:p>
        </p:txBody>
      </p:sp>
      <p:pic>
        <p:nvPicPr>
          <p:cNvPr id="4" name="Рисунок 3" descr="http://buknews.com.ua/uploads/files/buknews_files/493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928802"/>
            <a:ext cx="4929222" cy="348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43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 жестокому обращению с ребенком приводит комплекс личностных, семейных и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факторов риска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14554"/>
            <a:ext cx="8686800" cy="3865571"/>
          </a:xfrm>
        </p:spPr>
        <p:txBody>
          <a:bodyPr/>
          <a:lstStyle/>
          <a:p>
            <a:r>
              <a:rPr lang="ru-RU" dirty="0" smtClean="0"/>
              <a:t>Факторы риска:</a:t>
            </a:r>
          </a:p>
          <a:p>
            <a:r>
              <a:rPr lang="ru-RU" dirty="0" smtClean="0"/>
              <a:t>-особенности родителей</a:t>
            </a:r>
          </a:p>
          <a:p>
            <a:r>
              <a:rPr lang="ru-RU" dirty="0" smtClean="0"/>
              <a:t>-особенности ребенка</a:t>
            </a:r>
          </a:p>
          <a:p>
            <a:r>
              <a:rPr lang="ru-RU" dirty="0" smtClean="0"/>
              <a:t>-особенности семьи</a:t>
            </a:r>
          </a:p>
          <a:p>
            <a:r>
              <a:rPr lang="ru-RU" dirty="0" smtClean="0"/>
              <a:t>-социально-политические </a:t>
            </a:r>
          </a:p>
          <a:p>
            <a:r>
              <a:rPr lang="ru-RU" dirty="0" smtClean="0"/>
              <a:t>и культурные факторы</a:t>
            </a:r>
            <a:endParaRPr lang="ru-RU" dirty="0"/>
          </a:p>
        </p:txBody>
      </p:sp>
      <p:pic>
        <p:nvPicPr>
          <p:cNvPr id="4" name="Рисунок 3" descr="http://static.headline.kz/assets/images/2014/01/31fb3fb2738acda6db65918da9f20f64-fbpos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714620"/>
            <a:ext cx="321471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жестокого обращения с детьми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Физическое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Сексуальное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Психологическое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Пренебрежение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нуждами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Телесные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повреждения, ущерб здоровью и физическому развитию, лишение жизни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Вовлечение в действия сексуального характера с целью получения взрослыми сексуального удовлетворения или выгоды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Периодическое или постоянное воздействие взрослыми на ребенка, приводящее к формированию у несовершеннолетнего патологических черт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характера и </a:t>
                      </a:r>
                      <a:r>
                        <a:rPr lang="ru-RU" baseline="0" smtClean="0">
                          <a:solidFill>
                            <a:schemeClr val="tx1"/>
                          </a:solidFill>
                        </a:rPr>
                        <a:t>нарушению психического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развития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Отсутствие должного обеспечения основных нужд и потребностей ребенка в пище, одежде, жилье, воспитании, образовании, медицинской помощи и т.д.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24918" cy="614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ВЫВЛЕНИЕ СЛУЧАЕВ ЖЕСТОКОГО ОБРАЩЕНИЯ С РЕБЕНКОМ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Поводы для вмешательства специалистов:</a:t>
            </a:r>
          </a:p>
          <a:p>
            <a:r>
              <a:rPr lang="ru-RU" dirty="0" smtClean="0"/>
              <a:t>-сообщение ребенка или очевидцев о акте жестокого обращения</a:t>
            </a:r>
          </a:p>
          <a:p>
            <a:r>
              <a:rPr lang="ru-RU" dirty="0" smtClean="0"/>
              <a:t>-наличие признаков жестокого обращения с ребенком</a:t>
            </a:r>
          </a:p>
          <a:p>
            <a:r>
              <a:rPr lang="ru-RU" dirty="0" smtClean="0"/>
              <a:t>-наличие причин и условий (факторов риска), способствующих жестокому обращению с ребенком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Действия Работника </a:t>
            </a:r>
            <a:r>
              <a:rPr lang="ru-RU" dirty="0" err="1" smtClean="0"/>
              <a:t>оу</a:t>
            </a:r>
            <a:r>
              <a:rPr lang="ru-RU" dirty="0" smtClean="0"/>
              <a:t> при подозрении родителей в жестоком обращении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-наблюдение за поведением несовершеннолетнего</a:t>
            </a:r>
          </a:p>
          <a:p>
            <a:r>
              <a:rPr lang="ru-RU" dirty="0" smtClean="0"/>
              <a:t>-посещение несовершеннолетнего на дому </a:t>
            </a:r>
          </a:p>
          <a:p>
            <a:r>
              <a:rPr lang="ru-RU" dirty="0" smtClean="0"/>
              <a:t>-организация осмотра несовершеннолетнего медицинским работником</a:t>
            </a:r>
          </a:p>
          <a:p>
            <a:r>
              <a:rPr lang="ru-RU" dirty="0" smtClean="0"/>
              <a:t>-фиксирование следов побоев или других форм физического насилия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Явные признаки , при которых требуется немедленное информирование правоохранительных органов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222761"/>
          </a:xfrm>
        </p:spPr>
        <p:txBody>
          <a:bodyPr/>
          <a:lstStyle/>
          <a:p>
            <a:r>
              <a:rPr lang="ru-RU" sz="2800" dirty="0" smtClean="0"/>
              <a:t>1. </a:t>
            </a:r>
            <a:r>
              <a:rPr lang="ru-RU" dirty="0" smtClean="0"/>
              <a:t>следы побоев, истязаний, другого физического воздействия</a:t>
            </a:r>
          </a:p>
          <a:p>
            <a:r>
              <a:rPr lang="ru-RU" sz="2800" dirty="0" smtClean="0"/>
              <a:t>2. </a:t>
            </a:r>
            <a:r>
              <a:rPr lang="ru-RU" dirty="0" smtClean="0"/>
              <a:t>следы сексуального </a:t>
            </a:r>
          </a:p>
          <a:p>
            <a:r>
              <a:rPr lang="ru-RU" dirty="0" smtClean="0"/>
              <a:t>насилия</a:t>
            </a:r>
          </a:p>
          <a:p>
            <a:r>
              <a:rPr lang="ru-RU" sz="2800" dirty="0" smtClean="0"/>
              <a:t>3. </a:t>
            </a:r>
            <a:r>
              <a:rPr lang="ru-RU" dirty="0" smtClean="0"/>
              <a:t>запущенное</a:t>
            </a:r>
          </a:p>
          <a:p>
            <a:r>
              <a:rPr lang="ru-RU" dirty="0" smtClean="0"/>
              <a:t> состояние ребенка</a:t>
            </a:r>
          </a:p>
          <a:p>
            <a:r>
              <a:rPr lang="ru-RU" dirty="0" smtClean="0"/>
              <a:t> (педикулез, дистрофия и т.д.)</a:t>
            </a:r>
            <a:endParaRPr lang="ru-RU" dirty="0"/>
          </a:p>
        </p:txBody>
      </p:sp>
      <p:pic>
        <p:nvPicPr>
          <p:cNvPr id="4" name="Рисунок 3" descr="http://ic.pics.livejournal.com/gregory_vs/24408222/11837/11837_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428868"/>
            <a:ext cx="321467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по защите несовершеннолетнего от жестокого обращения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92893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1571612"/>
            <a:ext cx="192882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Информация в письменной форме на имя руководителя ОУ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4607719" y="260746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857620" y="2857496"/>
            <a:ext cx="292895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Администрация школы и социальный педагог обращаются в органы </a:t>
            </a:r>
            <a:r>
              <a:rPr lang="ru-RU" dirty="0" smtClean="0">
                <a:solidFill>
                  <a:schemeClr val="tx1"/>
                </a:solidFill>
              </a:rPr>
              <a:t>здравоохранения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857752" y="2714620"/>
            <a:ext cx="45719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357818" y="4429132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4643446"/>
            <a:ext cx="328614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Администрация </a:t>
            </a:r>
            <a:r>
              <a:rPr lang="ru-RU" dirty="0" smtClean="0">
                <a:solidFill>
                  <a:schemeClr val="tx1"/>
                </a:solidFill>
              </a:rPr>
              <a:t>школы и социальный педагог в письменной форме информируют органы опеки и попечительства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2" name="Содержимое 11" descr="http://akur2008.narod2.ru/olderfiles/1/_1172561009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3071833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24918" cy="1185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целях защиты прав и интересов несовершеннолетнего, пострадавшего от жестокого обращения необходимо: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85926"/>
            <a:ext cx="8624918" cy="429419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-</a:t>
            </a:r>
            <a:r>
              <a:rPr lang="ru-RU" sz="2800" dirty="0" smtClean="0"/>
              <a:t>совместно с заинтересованными службами разработать план реабилитации несовершеннолетнего</a:t>
            </a:r>
          </a:p>
          <a:p>
            <a:r>
              <a:rPr lang="ru-RU" sz="2800" dirty="0" smtClean="0"/>
              <a:t>-организовать проведение мероприятий в соответствии с планом</a:t>
            </a:r>
          </a:p>
          <a:p>
            <a:r>
              <a:rPr lang="ru-RU" sz="2800" dirty="0" smtClean="0"/>
              <a:t>-направить информацию в комиссию по делам несовершеннолетних и защите их прав по месту проживания ребенка и рассмотреть вопрос о привлечении виновных лиц к ответственности, в соответствии с действующим законодательством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age.jimcdn.com/app/cms/image/transf/none/path/s5c1065a82d4176ae/image/i52024b6e4b35acb8/version/1441907592/imag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42852"/>
            <a:ext cx="5143536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3203</TotalTime>
  <Words>329</Words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Ребенок имеет право на жизнь без насилия</vt:lpstr>
      <vt:lpstr>К жестокому обращению с ребенком приводит комплекс личностных, семейных и социокультурных факторов риска</vt:lpstr>
      <vt:lpstr>Формы жестокого обращения с детьми</vt:lpstr>
      <vt:lpstr>ВЫВЛЕНИЕ СЛУЧАЕВ ЖЕСТОКОГО ОБРАЩЕНИЯ С РЕБЕНКОМ</vt:lpstr>
      <vt:lpstr>Действия Работника оу при подозрении родителей в жестоком обращении</vt:lpstr>
      <vt:lpstr>Явные признаки , при которых требуется немедленное информирование правоохранительных органов</vt:lpstr>
      <vt:lpstr>Алгоритм по защите несовершеннолетнего от жестокого обращения</vt:lpstr>
      <vt:lpstr>В целях защиты прав и интересов несовершеннолетнего, пострадавшего от жестокого обращения необходимо: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Ребенок имеет право на жизнь без насилия</dc:title>
  <dc:creator>user</dc:creator>
  <cp:lastModifiedBy>user</cp:lastModifiedBy>
  <cp:revision>31</cp:revision>
  <dcterms:created xsi:type="dcterms:W3CDTF">2015-12-04T09:55:23Z</dcterms:created>
  <dcterms:modified xsi:type="dcterms:W3CDTF">2017-02-09T09:07:43Z</dcterms:modified>
</cp:coreProperties>
</file>